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1"/>
  </p:notesMasterIdLst>
  <p:sldIdLst>
    <p:sldId id="256" r:id="rId2"/>
    <p:sldId id="257" r:id="rId3"/>
    <p:sldId id="268" r:id="rId4"/>
    <p:sldId id="259" r:id="rId5"/>
    <p:sldId id="265" r:id="rId6"/>
    <p:sldId id="266" r:id="rId7"/>
    <p:sldId id="267" r:id="rId8"/>
    <p:sldId id="260" r:id="rId9"/>
    <p:sldId id="27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media1.m4a>
</file>

<file path=ppt/media/media2.m4a>
</file>

<file path=ppt/media/media3.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54F7F0-C76D-4295-AD4F-6EE2994BCAF2}" type="datetimeFigureOut">
              <a:rPr lang="en-US" smtClean="0"/>
              <a:t>2/16/2025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D50919-9066-4FDD-9EB3-7FAC55312716}" type="slidenum">
              <a:rPr lang="en-US" smtClean="0"/>
              <a:t>‹#›</a:t>
            </a:fld>
            <a:endParaRPr lang="en-US"/>
          </a:p>
        </p:txBody>
      </p:sp>
    </p:spTree>
    <p:extLst>
      <p:ext uri="{BB962C8B-B14F-4D97-AF65-F5344CB8AC3E}">
        <p14:creationId xmlns:p14="http://schemas.microsoft.com/office/powerpoint/2010/main" val="1960768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FREJA START</a:t>
            </a:r>
          </a:p>
        </p:txBody>
      </p:sp>
      <p:sp>
        <p:nvSpPr>
          <p:cNvPr id="4" name="Slide Number Placeholder 3"/>
          <p:cNvSpPr>
            <a:spLocks noGrp="1"/>
          </p:cNvSpPr>
          <p:nvPr>
            <p:ph type="sldNum" sz="quarter" idx="5"/>
          </p:nvPr>
        </p:nvSpPr>
        <p:spPr/>
        <p:txBody>
          <a:bodyPr/>
          <a:lstStyle/>
          <a:p>
            <a:fld id="{46D50919-9066-4FDD-9EB3-7FAC55312716}" type="slidenum">
              <a:rPr lang="en-US" smtClean="0"/>
              <a:t>1</a:t>
            </a:fld>
            <a:endParaRPr lang="en-US"/>
          </a:p>
        </p:txBody>
      </p:sp>
    </p:spTree>
    <p:extLst>
      <p:ext uri="{BB962C8B-B14F-4D97-AF65-F5344CB8AC3E}">
        <p14:creationId xmlns:p14="http://schemas.microsoft.com/office/powerpoint/2010/main" val="3028317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NICK START</a:t>
            </a:r>
          </a:p>
        </p:txBody>
      </p:sp>
      <p:sp>
        <p:nvSpPr>
          <p:cNvPr id="4" name="Slide Number Placeholder 3"/>
          <p:cNvSpPr>
            <a:spLocks noGrp="1"/>
          </p:cNvSpPr>
          <p:nvPr>
            <p:ph type="sldNum" sz="quarter" idx="5"/>
          </p:nvPr>
        </p:nvSpPr>
        <p:spPr/>
        <p:txBody>
          <a:bodyPr/>
          <a:lstStyle/>
          <a:p>
            <a:fld id="{46D50919-9066-4FDD-9EB3-7FAC55312716}" type="slidenum">
              <a:rPr lang="en-US" smtClean="0"/>
              <a:t>8</a:t>
            </a:fld>
            <a:endParaRPr lang="en-US"/>
          </a:p>
        </p:txBody>
      </p:sp>
    </p:spTree>
    <p:extLst>
      <p:ext uri="{BB962C8B-B14F-4D97-AF65-F5344CB8AC3E}">
        <p14:creationId xmlns:p14="http://schemas.microsoft.com/office/powerpoint/2010/main" val="1932105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2/16/2025</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217531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2/16/2025</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886379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2/16/2025</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997156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2/16/2025</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108731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2/16/2025</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385505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2/16/2025</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700573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2/16/2025</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22943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2/16/2025</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883783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2/16/2025</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5868198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2/16/2025</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111318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2/16/2025</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086318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2/16/2025</a:t>
            </a:fld>
            <a:endParaRPr lang="en-US"/>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3709159175"/>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37" r:id="rId6"/>
    <p:sldLayoutId id="2147483733" r:id="rId7"/>
    <p:sldLayoutId id="2147483734" r:id="rId8"/>
    <p:sldLayoutId id="2147483735" r:id="rId9"/>
    <p:sldLayoutId id="2147483736" r:id="rId10"/>
    <p:sldLayoutId id="2147483738"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pic>
        <p:nvPicPr>
          <p:cNvPr id="4" name="Picture 3" descr="Gadgets on a desk">
            <a:extLst>
              <a:ext uri="{FF2B5EF4-FFF2-40B4-BE49-F238E27FC236}">
                <a16:creationId xmlns:a16="http://schemas.microsoft.com/office/drawing/2014/main" id="{673E1139-C658-7D14-3E27-78741A42E23D}"/>
              </a:ext>
            </a:extLst>
          </p:cNvPr>
          <p:cNvPicPr>
            <a:picLocks noChangeAspect="1"/>
          </p:cNvPicPr>
          <p:nvPr/>
        </p:nvPicPr>
        <p:blipFill>
          <a:blip r:embed="rId3">
            <a:alphaModFix amt="40000"/>
          </a:blip>
          <a:srcRect t="4947" r="-1" b="20033"/>
          <a:stretch/>
        </p:blipFill>
        <p:spPr>
          <a:xfrm>
            <a:off x="20" y="10"/>
            <a:ext cx="12188932" cy="6857990"/>
          </a:xfrm>
          <a:prstGeom prst="rect">
            <a:avLst/>
          </a:prstGeom>
        </p:spPr>
      </p:pic>
      <p:sp>
        <p:nvSpPr>
          <p:cNvPr id="2" name="Title 1">
            <a:extLst>
              <a:ext uri="{FF2B5EF4-FFF2-40B4-BE49-F238E27FC236}">
                <a16:creationId xmlns:a16="http://schemas.microsoft.com/office/drawing/2014/main" id="{F652C97F-523A-DB1B-42B7-CD2B34AEA779}"/>
              </a:ext>
            </a:extLst>
          </p:cNvPr>
          <p:cNvSpPr>
            <a:spLocks noGrp="1"/>
          </p:cNvSpPr>
          <p:nvPr>
            <p:ph type="ctrTitle"/>
          </p:nvPr>
        </p:nvSpPr>
        <p:spPr>
          <a:xfrm>
            <a:off x="1549238" y="1145080"/>
            <a:ext cx="9090476" cy="2179601"/>
          </a:xfrm>
        </p:spPr>
        <p:txBody>
          <a:bodyPr anchor="b">
            <a:normAutofit/>
          </a:bodyPr>
          <a:lstStyle/>
          <a:p>
            <a:pPr algn="ctr"/>
            <a:r>
              <a:rPr lang="en-US" dirty="0">
                <a:solidFill>
                  <a:srgbClr val="FFFFFF"/>
                </a:solidFill>
              </a:rPr>
              <a:t>Dungeon Crawler</a:t>
            </a:r>
          </a:p>
        </p:txBody>
      </p:sp>
      <p:sp>
        <p:nvSpPr>
          <p:cNvPr id="3" name="Subtitle 2">
            <a:extLst>
              <a:ext uri="{FF2B5EF4-FFF2-40B4-BE49-F238E27FC236}">
                <a16:creationId xmlns:a16="http://schemas.microsoft.com/office/drawing/2014/main" id="{0EABB280-B4BF-3666-190B-A5B48D459AAB}"/>
              </a:ext>
            </a:extLst>
          </p:cNvPr>
          <p:cNvSpPr>
            <a:spLocks noGrp="1"/>
          </p:cNvSpPr>
          <p:nvPr>
            <p:ph type="subTitle" idx="1"/>
          </p:nvPr>
        </p:nvSpPr>
        <p:spPr>
          <a:xfrm>
            <a:off x="2999029" y="3774105"/>
            <a:ext cx="6190895" cy="1633040"/>
          </a:xfrm>
        </p:spPr>
        <p:txBody>
          <a:bodyPr anchor="t">
            <a:normAutofit/>
          </a:bodyPr>
          <a:lstStyle/>
          <a:p>
            <a:pPr algn="ctr"/>
            <a:r>
              <a:rPr lang="en-US" dirty="0">
                <a:solidFill>
                  <a:srgbClr val="FFFFFF"/>
                </a:solidFill>
              </a:rPr>
              <a:t>By MJ Schnee, Nick Bryant,  and Freja Kahle</a:t>
            </a:r>
          </a:p>
          <a:p>
            <a:pPr algn="ctr"/>
            <a:r>
              <a:rPr lang="en-US" dirty="0">
                <a:solidFill>
                  <a:srgbClr val="FFFFFF"/>
                </a:solidFill>
              </a:rPr>
              <a:t>Advisor: Dr. John Gallagher</a:t>
            </a:r>
          </a:p>
        </p:txBody>
      </p:sp>
      <p:sp>
        <p:nvSpPr>
          <p:cNvPr id="29" name="Freeform: Shape 28">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491506" y="-615180"/>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1"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8356" y="3533292"/>
            <a:ext cx="972241" cy="45718"/>
            <a:chOff x="4886325" y="3371754"/>
            <a:chExt cx="2418492" cy="113728"/>
          </a:xfrm>
          <a:solidFill>
            <a:schemeClr val="accent1"/>
          </a:solidFill>
        </p:grpSpPr>
        <p:sp>
          <p:nvSpPr>
            <p:cNvPr id="32"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3"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4"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5"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6"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9" name="Freeform: Shape 38">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516668"/>
            <a:ext cx="4187283"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1" name="Group 40">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969850"/>
            <a:ext cx="886141" cy="802496"/>
            <a:chOff x="10948005" y="3272152"/>
            <a:chExt cx="868640" cy="786648"/>
          </a:xfrm>
          <a:solidFill>
            <a:schemeClr val="accent1"/>
          </a:solidFill>
        </p:grpSpPr>
        <p:sp>
          <p:nvSpPr>
            <p:cNvPr id="42" name="Freeform: Shape 41">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3" name="Freeform: Shape 42">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4" name="Freeform: Shape 43">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5"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6"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7"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06817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9F998-3440-21AB-D646-44FE58426320}"/>
              </a:ext>
            </a:extLst>
          </p:cNvPr>
          <p:cNvSpPr>
            <a:spLocks noGrp="1"/>
          </p:cNvSpPr>
          <p:nvPr>
            <p:ph type="title"/>
          </p:nvPr>
        </p:nvSpPr>
        <p:spPr/>
        <p:txBody>
          <a:bodyPr/>
          <a:lstStyle/>
          <a:p>
            <a:r>
              <a:rPr lang="en-US"/>
              <a:t>Project Purpose and Goal Statements</a:t>
            </a:r>
          </a:p>
        </p:txBody>
      </p:sp>
      <p:sp>
        <p:nvSpPr>
          <p:cNvPr id="3" name="Content Placeholder 2">
            <a:extLst>
              <a:ext uri="{FF2B5EF4-FFF2-40B4-BE49-F238E27FC236}">
                <a16:creationId xmlns:a16="http://schemas.microsoft.com/office/drawing/2014/main" id="{B27B5C49-0203-BF1A-86CC-B1C3D1A8DBB7}"/>
              </a:ext>
            </a:extLst>
          </p:cNvPr>
          <p:cNvSpPr>
            <a:spLocks noGrp="1"/>
          </p:cNvSpPr>
          <p:nvPr>
            <p:ph idx="1"/>
          </p:nvPr>
        </p:nvSpPr>
        <p:spPr/>
        <p:txBody>
          <a:bodyPr/>
          <a:lstStyle/>
          <a:p>
            <a:r>
              <a:rPr lang="en-US" b="1"/>
              <a:t>Project Purpose</a:t>
            </a:r>
          </a:p>
          <a:p>
            <a:r>
              <a:rPr lang="en-US"/>
              <a:t>Develop a multiplayer dungeon crawler video game taking inspiration from the Dungeon &amp; Dragons Adventure System board games</a:t>
            </a:r>
          </a:p>
          <a:p>
            <a:endParaRPr lang="en-US"/>
          </a:p>
          <a:p>
            <a:r>
              <a:rPr lang="en-US" b="1"/>
              <a:t>Goal Statements</a:t>
            </a:r>
            <a:endParaRPr lang="en-US"/>
          </a:p>
          <a:p>
            <a:pPr marL="342900" indent="-342900">
              <a:buFont typeface="Arial" panose="020B0604020202020204" pitchFamily="34" charset="0"/>
              <a:buChar char="•"/>
            </a:pPr>
            <a:r>
              <a:rPr lang="en-US"/>
              <a:t>Create a unique set of rules and mechanics for the game.</a:t>
            </a:r>
          </a:p>
          <a:p>
            <a:pPr marL="342900" indent="-342900">
              <a:buFont typeface="Arial" panose="020B0604020202020204" pitchFamily="34" charset="0"/>
              <a:buChar char="•"/>
            </a:pPr>
            <a:r>
              <a:rPr lang="en-US"/>
              <a:t>Allow players to connect online and play with others virtually.</a:t>
            </a:r>
          </a:p>
          <a:p>
            <a:pPr marL="342900" indent="-342900">
              <a:buFont typeface="Arial" panose="020B0604020202020204" pitchFamily="34" charset="0"/>
              <a:buChar char="•"/>
            </a:pPr>
            <a:r>
              <a:rPr lang="en-US"/>
              <a:t>Make a product that’s fun and easy to play with others.</a:t>
            </a:r>
          </a:p>
        </p:txBody>
      </p:sp>
      <p:pic>
        <p:nvPicPr>
          <p:cNvPr id="5" name="Recorded Sound">
            <a:hlinkClick r:id="" action="ppaction://media"/>
            <a:extLst>
              <a:ext uri="{FF2B5EF4-FFF2-40B4-BE49-F238E27FC236}">
                <a16:creationId xmlns:a16="http://schemas.microsoft.com/office/drawing/2014/main" id="{5A55F863-AA33-EEC8-8B95-C056543466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6160698"/>
            <a:ext cx="609600" cy="609600"/>
          </a:xfrm>
          <a:prstGeom prst="rect">
            <a:avLst/>
          </a:prstGeom>
        </p:spPr>
      </p:pic>
    </p:spTree>
    <p:extLst>
      <p:ext uri="{BB962C8B-B14F-4D97-AF65-F5344CB8AC3E}">
        <p14:creationId xmlns:p14="http://schemas.microsoft.com/office/powerpoint/2010/main" val="4256521648"/>
      </p:ext>
    </p:extLst>
  </p:cSld>
  <p:clrMapOvr>
    <a:masterClrMapping/>
  </p:clrMapOvr>
  <mc:AlternateContent xmlns:mc="http://schemas.openxmlformats.org/markup-compatibility/2006" xmlns:p14="http://schemas.microsoft.com/office/powerpoint/2010/main">
    <mc:Choice Requires="p14">
      <p:transition spd="slow" p14:dur="2000" advTm="23978"/>
    </mc:Choice>
    <mc:Fallback xmlns="">
      <p:transition spd="slow" advTm="23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9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D70237-C6C6-EA5B-89C3-1496672C27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A8E07D-E81D-F8D1-DF62-F2C389A68299}"/>
              </a:ext>
            </a:extLst>
          </p:cNvPr>
          <p:cNvSpPr>
            <a:spLocks noGrp="1"/>
          </p:cNvSpPr>
          <p:nvPr>
            <p:ph type="title"/>
          </p:nvPr>
        </p:nvSpPr>
        <p:spPr/>
        <p:txBody>
          <a:bodyPr/>
          <a:lstStyle/>
          <a:p>
            <a:r>
              <a:rPr lang="en-US" dirty="0"/>
              <a:t>Intellectual Merits</a:t>
            </a:r>
          </a:p>
        </p:txBody>
      </p:sp>
      <p:sp>
        <p:nvSpPr>
          <p:cNvPr id="3" name="Content Placeholder 2">
            <a:extLst>
              <a:ext uri="{FF2B5EF4-FFF2-40B4-BE49-F238E27FC236}">
                <a16:creationId xmlns:a16="http://schemas.microsoft.com/office/drawing/2014/main" id="{92BAA3FC-FEFE-A86A-996C-BB7B32BEFE60}"/>
              </a:ext>
            </a:extLst>
          </p:cNvPr>
          <p:cNvSpPr>
            <a:spLocks noGrp="1"/>
          </p:cNvSpPr>
          <p:nvPr>
            <p:ph idx="1"/>
          </p:nvPr>
        </p:nvSpPr>
        <p:spPr/>
        <p:txBody>
          <a:bodyPr/>
          <a:lstStyle/>
          <a:p>
            <a:r>
              <a:rPr lang="en-US"/>
              <a:t>This project will focus on creating a </a:t>
            </a:r>
            <a:r>
              <a:rPr lang="en-US">
                <a:highlight>
                  <a:srgbClr val="C0C0C0"/>
                </a:highlight>
              </a:rPr>
              <a:t>virtual board game</a:t>
            </a:r>
            <a:r>
              <a:rPr lang="en-US"/>
              <a:t> which can be played with others across the internet. The rules and mechanics of the game will be inspired by the game loop of the Dungeons &amp; Dragons board games but will be original and unique. Since the game will be virtual, the rules and mechanics can be automated somewhat, which allows us to create mechanics that would not be possible with a physical game, such as </a:t>
            </a:r>
            <a:r>
              <a:rPr lang="en-US">
                <a:highlight>
                  <a:srgbClr val="C0C0C0"/>
                </a:highlight>
              </a:rPr>
              <a:t>automating random encounters</a:t>
            </a:r>
            <a:r>
              <a:rPr lang="en-US"/>
              <a:t>. We will be using the </a:t>
            </a:r>
            <a:r>
              <a:rPr lang="en-US">
                <a:highlight>
                  <a:srgbClr val="C0C0C0"/>
                </a:highlight>
              </a:rPr>
              <a:t>Unity</a:t>
            </a:r>
            <a:r>
              <a:rPr lang="en-US"/>
              <a:t> game engine to create the game along with the free assets it provides for students. The product should be a fun and unique </a:t>
            </a:r>
            <a:r>
              <a:rPr lang="en-US">
                <a:highlight>
                  <a:srgbClr val="C0C0C0"/>
                </a:highlight>
              </a:rPr>
              <a:t>cooperative online</a:t>
            </a:r>
            <a:r>
              <a:rPr lang="en-US"/>
              <a:t> board game.</a:t>
            </a:r>
          </a:p>
        </p:txBody>
      </p:sp>
      <p:pic>
        <p:nvPicPr>
          <p:cNvPr id="4" name="Recorded Sound">
            <a:hlinkClick r:id="" action="ppaction://media"/>
            <a:extLst>
              <a:ext uri="{FF2B5EF4-FFF2-40B4-BE49-F238E27FC236}">
                <a16:creationId xmlns:a16="http://schemas.microsoft.com/office/drawing/2014/main" id="{8DAD248C-8F81-2ED8-5F4F-20F9610304E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82400" y="6248400"/>
            <a:ext cx="609600" cy="609600"/>
          </a:xfrm>
          <a:prstGeom prst="rect">
            <a:avLst/>
          </a:prstGeom>
        </p:spPr>
      </p:pic>
    </p:spTree>
    <p:extLst>
      <p:ext uri="{BB962C8B-B14F-4D97-AF65-F5344CB8AC3E}">
        <p14:creationId xmlns:p14="http://schemas.microsoft.com/office/powerpoint/2010/main" val="1105930297"/>
      </p:ext>
    </p:extLst>
  </p:cSld>
  <p:clrMapOvr>
    <a:masterClrMapping/>
  </p:clrMapOvr>
  <mc:AlternateContent xmlns:mc="http://schemas.openxmlformats.org/markup-compatibility/2006" xmlns:p14="http://schemas.microsoft.com/office/powerpoint/2010/main">
    <mc:Choice Requires="p14">
      <p:transition spd="slow" p14:dur="2000" advTm="28784"/>
    </mc:Choice>
    <mc:Fallback xmlns="">
      <p:transition spd="slow" advTm="287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7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21AB9-24E8-86D4-3F00-B3F677B6412F}"/>
              </a:ext>
            </a:extLst>
          </p:cNvPr>
          <p:cNvSpPr>
            <a:spLocks noGrp="1"/>
          </p:cNvSpPr>
          <p:nvPr>
            <p:ph type="title"/>
          </p:nvPr>
        </p:nvSpPr>
        <p:spPr/>
        <p:txBody>
          <a:bodyPr/>
          <a:lstStyle/>
          <a:p>
            <a:r>
              <a:rPr lang="en-US"/>
              <a:t>User Stories</a:t>
            </a:r>
          </a:p>
        </p:txBody>
      </p:sp>
      <p:sp>
        <p:nvSpPr>
          <p:cNvPr id="3" name="Content Placeholder 2">
            <a:extLst>
              <a:ext uri="{FF2B5EF4-FFF2-40B4-BE49-F238E27FC236}">
                <a16:creationId xmlns:a16="http://schemas.microsoft.com/office/drawing/2014/main" id="{E2C8DD51-E3F6-1DAD-0240-1ACE105E0E87}"/>
              </a:ext>
            </a:extLst>
          </p:cNvPr>
          <p:cNvSpPr>
            <a:spLocks noGrp="1"/>
          </p:cNvSpPr>
          <p:nvPr>
            <p:ph idx="1"/>
          </p:nvPr>
        </p:nvSpPr>
        <p:spPr/>
        <p:txBody>
          <a:bodyPr/>
          <a:lstStyle/>
          <a:p>
            <a:pPr marL="342900" indent="-342900">
              <a:buFont typeface="Arial" panose="020B0604020202020204" pitchFamily="34" charset="0"/>
              <a:buChar char="•"/>
            </a:pPr>
            <a:r>
              <a:rPr lang="en-US"/>
              <a:t>As a player, I want to team up with other players online to form a cooperative party.</a:t>
            </a:r>
          </a:p>
          <a:p>
            <a:pPr marL="342900" indent="-342900">
              <a:buFont typeface="Arial" panose="020B0604020202020204" pitchFamily="34" charset="0"/>
              <a:buChar char="•"/>
            </a:pPr>
            <a:r>
              <a:rPr lang="en-US"/>
              <a:t>As a player, I want to choose a hero from a selection of heroes, each with unique abilities and stats.</a:t>
            </a:r>
          </a:p>
          <a:p>
            <a:pPr marL="342900" indent="-342900">
              <a:buFont typeface="Arial" panose="020B0604020202020204" pitchFamily="34" charset="0"/>
              <a:buChar char="•"/>
            </a:pPr>
            <a:r>
              <a:rPr lang="en-US"/>
              <a:t>As a player, I want to select an adventure from a campaign or standalone quest.</a:t>
            </a:r>
          </a:p>
          <a:p>
            <a:pPr marL="342900" indent="-342900">
              <a:buFont typeface="Arial" panose="020B0604020202020204" pitchFamily="34" charset="0"/>
              <a:buChar char="•"/>
            </a:pPr>
            <a:r>
              <a:rPr lang="en-US"/>
              <a:t>As a player, I want to move my hero across the dungeon tiles to explore new areas.</a:t>
            </a:r>
          </a:p>
          <a:p>
            <a:pPr marL="342900" indent="-342900">
              <a:buFont typeface="Arial" panose="020B0604020202020204" pitchFamily="34" charset="0"/>
              <a:buChar char="•"/>
            </a:pPr>
            <a:r>
              <a:rPr lang="en-US"/>
              <a:t>As a player, I want to fight monsters that spawn on new tiles.</a:t>
            </a:r>
          </a:p>
        </p:txBody>
      </p:sp>
      <p:pic>
        <p:nvPicPr>
          <p:cNvPr id="4" name="Recorded Sound">
            <a:hlinkClick r:id="" action="ppaction://media"/>
            <a:extLst>
              <a:ext uri="{FF2B5EF4-FFF2-40B4-BE49-F238E27FC236}">
                <a16:creationId xmlns:a16="http://schemas.microsoft.com/office/drawing/2014/main" id="{70E034AA-278E-963E-E201-7A81D3C4A5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67381" y="6152071"/>
            <a:ext cx="609600" cy="609600"/>
          </a:xfrm>
          <a:prstGeom prst="rect">
            <a:avLst/>
          </a:prstGeom>
        </p:spPr>
      </p:pic>
    </p:spTree>
    <p:extLst>
      <p:ext uri="{BB962C8B-B14F-4D97-AF65-F5344CB8AC3E}">
        <p14:creationId xmlns:p14="http://schemas.microsoft.com/office/powerpoint/2010/main" val="1942988341"/>
      </p:ext>
    </p:extLst>
  </p:cSld>
  <p:clrMapOvr>
    <a:masterClrMapping/>
  </p:clrMapOvr>
  <mc:AlternateContent xmlns:mc="http://schemas.openxmlformats.org/markup-compatibility/2006" xmlns:p14="http://schemas.microsoft.com/office/powerpoint/2010/main">
    <mc:Choice Requires="p14">
      <p:transition spd="slow" p14:dur="2000" advTm="14688"/>
    </mc:Choice>
    <mc:Fallback xmlns="">
      <p:transition spd="slow" advTm="14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6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D9BD0B8B-C58F-B68A-9827-251CB7DEC1C9}"/>
            </a:ext>
          </a:extLst>
        </p:cNvPr>
        <p:cNvGrpSpPr/>
        <p:nvPr/>
      </p:nvGrpSpPr>
      <p:grpSpPr>
        <a:xfrm>
          <a:off x="0" y="0"/>
          <a:ext cx="0" cy="0"/>
          <a:chOff x="0" y="0"/>
          <a:chExt cx="0" cy="0"/>
        </a:xfrm>
      </p:grpSpPr>
      <p:sp>
        <p:nvSpPr>
          <p:cNvPr id="1278" name="Freeform: Shape 1277">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80" name="Group 1279">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81" name="Freeform: Shape 1280">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82" name="Freeform: Shape 1281">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83" name="Freeform: Shape 1282">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84"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285"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286"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89" name="Freeform: Shape 1288">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91"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292"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293"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294"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95"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96"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97"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299" name="Rectangle 1298">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60164C40-EF1B-8D97-7ACE-6D5DF1A4AD54}"/>
              </a:ext>
            </a:extLst>
          </p:cNvPr>
          <p:cNvSpPr>
            <a:spLocks noGrp="1"/>
          </p:cNvSpPr>
          <p:nvPr>
            <p:ph type="title"/>
          </p:nvPr>
        </p:nvSpPr>
        <p:spPr>
          <a:xfrm>
            <a:off x="530352" y="1122363"/>
            <a:ext cx="4887206" cy="1978346"/>
          </a:xfrm>
        </p:spPr>
        <p:txBody>
          <a:bodyPr vert="horz" lIns="91440" tIns="45720" rIns="91440" bIns="45720" rtlCol="0" anchor="b">
            <a:normAutofit/>
          </a:bodyPr>
          <a:lstStyle/>
          <a:p>
            <a:r>
              <a:rPr lang="en-US" sz="4000"/>
              <a:t>Design Diagram 0</a:t>
            </a:r>
          </a:p>
        </p:txBody>
      </p:sp>
      <p:sp>
        <p:nvSpPr>
          <p:cNvPr id="1301" name="Freeform: Shape 1300">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70"/>
            <a:ext cx="3129498" cy="888208"/>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03" name="Group 1302">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1304" name="Freeform: Shape 1303">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05" name="Freeform: Shape 1304">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06" name="Freeform: Shape 1305">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07"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308"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309"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12"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313"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314"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315"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316"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17"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18"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028" name="Picture 4">
            <a:extLst>
              <a:ext uri="{FF2B5EF4-FFF2-40B4-BE49-F238E27FC236}">
                <a16:creationId xmlns:a16="http://schemas.microsoft.com/office/drawing/2014/main" id="{5DB4F369-475F-2917-CAB4-D959C2B9F8A1}"/>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5970782" y="1760963"/>
            <a:ext cx="5678424" cy="3336073"/>
          </a:xfrm>
          <a:prstGeom prst="rect">
            <a:avLst/>
          </a:prstGeom>
          <a:noFill/>
          <a:extLst>
            <a:ext uri="{909E8E84-426E-40DD-AFC4-6F175D3DCCD1}">
              <a14:hiddenFill xmlns:a14="http://schemas.microsoft.com/office/drawing/2010/main">
                <a:solidFill>
                  <a:srgbClr val="FFFFFF"/>
                </a:solidFill>
              </a14:hiddenFill>
            </a:ext>
          </a:extLst>
        </p:spPr>
      </p:pic>
      <p:pic>
        <p:nvPicPr>
          <p:cNvPr id="3" name="Recorded Sound">
            <a:hlinkClick r:id="" action="ppaction://media"/>
            <a:extLst>
              <a:ext uri="{FF2B5EF4-FFF2-40B4-BE49-F238E27FC236}">
                <a16:creationId xmlns:a16="http://schemas.microsoft.com/office/drawing/2014/main" id="{47A57506-18BA-67EF-D633-D194506E5B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5384" y="6187334"/>
            <a:ext cx="609600" cy="609600"/>
          </a:xfrm>
          <a:prstGeom prst="rect">
            <a:avLst/>
          </a:prstGeom>
        </p:spPr>
      </p:pic>
    </p:spTree>
    <p:extLst>
      <p:ext uri="{BB962C8B-B14F-4D97-AF65-F5344CB8AC3E}">
        <p14:creationId xmlns:p14="http://schemas.microsoft.com/office/powerpoint/2010/main" val="103318282"/>
      </p:ext>
    </p:extLst>
  </p:cSld>
  <p:clrMapOvr>
    <a:masterClrMapping/>
  </p:clrMapOvr>
  <mc:AlternateContent xmlns:mc="http://schemas.openxmlformats.org/markup-compatibility/2006" xmlns:p14="http://schemas.microsoft.com/office/powerpoint/2010/main">
    <mc:Choice Requires="p14">
      <p:transition spd="slow" p14:dur="2000" advTm="11416"/>
    </mc:Choice>
    <mc:Fallback xmlns="">
      <p:transition spd="slow" advTm="114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4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C2E420CC-A913-D999-7E12-049912089A84}"/>
            </a:ext>
          </a:extLst>
        </p:cNvPr>
        <p:cNvGrpSpPr/>
        <p:nvPr/>
      </p:nvGrpSpPr>
      <p:grpSpPr>
        <a:xfrm>
          <a:off x="0" y="0"/>
          <a:ext cx="0" cy="0"/>
          <a:chOff x="0" y="0"/>
          <a:chExt cx="0" cy="0"/>
        </a:xfrm>
      </p:grpSpPr>
      <p:sp>
        <p:nvSpPr>
          <p:cNvPr id="1136" name="Freeform: Shape 1135">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37" name="Group 1136">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083" name="Freeform: Shape 1082">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4" name="Freeform: Shape 1083">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5" name="Freeform: Shape 1084">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08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8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38" name="Freeform: Shape 1137">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39"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094"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140"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096"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97"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098"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099"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141" name="Rectangle 1140">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4846C26B-CF79-2EE3-BA6F-2E99460AEC44}"/>
              </a:ext>
            </a:extLst>
          </p:cNvPr>
          <p:cNvSpPr>
            <a:spLocks noGrp="1"/>
          </p:cNvSpPr>
          <p:nvPr>
            <p:ph type="title"/>
          </p:nvPr>
        </p:nvSpPr>
        <p:spPr>
          <a:xfrm>
            <a:off x="530352" y="1122363"/>
            <a:ext cx="4887206" cy="1978346"/>
          </a:xfrm>
        </p:spPr>
        <p:txBody>
          <a:bodyPr vert="horz" lIns="91440" tIns="45720" rIns="91440" bIns="45720" rtlCol="0" anchor="b">
            <a:normAutofit/>
          </a:bodyPr>
          <a:lstStyle/>
          <a:p>
            <a:r>
              <a:rPr lang="en-US" sz="4000"/>
              <a:t>Design Diagram 1</a:t>
            </a:r>
          </a:p>
        </p:txBody>
      </p:sp>
      <p:sp>
        <p:nvSpPr>
          <p:cNvPr id="1142" name="Freeform: Shape 1141">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70"/>
            <a:ext cx="3129498" cy="888208"/>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05" name="Group 1104">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1106" name="Freeform: Shape 1105">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7" name="Freeform: Shape 1106">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8" name="Freeform: Shape 1107">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9"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110"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43"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14"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115"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116"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117"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18"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19"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120"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030" name="Picture 6">
            <a:extLst>
              <a:ext uri="{FF2B5EF4-FFF2-40B4-BE49-F238E27FC236}">
                <a16:creationId xmlns:a16="http://schemas.microsoft.com/office/drawing/2014/main" id="{7F6799BE-2AD1-0FDD-2CAA-799C709EBC56}"/>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5970782" y="2300414"/>
            <a:ext cx="5678424" cy="2257172"/>
          </a:xfrm>
          <a:prstGeom prst="rect">
            <a:avLst/>
          </a:prstGeom>
          <a:noFill/>
          <a:extLst>
            <a:ext uri="{909E8E84-426E-40DD-AFC4-6F175D3DCCD1}">
              <a14:hiddenFill xmlns:a14="http://schemas.microsoft.com/office/drawing/2010/main">
                <a:solidFill>
                  <a:srgbClr val="FFFFFF"/>
                </a:solidFill>
              </a14:hiddenFill>
            </a:ext>
          </a:extLst>
        </p:spPr>
      </p:pic>
      <p:pic>
        <p:nvPicPr>
          <p:cNvPr id="3" name="Recorded Sound">
            <a:hlinkClick r:id="" action="ppaction://media"/>
            <a:extLst>
              <a:ext uri="{FF2B5EF4-FFF2-40B4-BE49-F238E27FC236}">
                <a16:creationId xmlns:a16="http://schemas.microsoft.com/office/drawing/2014/main" id="{61852E7C-5B65-C198-347F-2030FA78F2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27408" y="6175667"/>
            <a:ext cx="609600" cy="609600"/>
          </a:xfrm>
          <a:prstGeom prst="rect">
            <a:avLst/>
          </a:prstGeom>
        </p:spPr>
      </p:pic>
    </p:spTree>
    <p:extLst>
      <p:ext uri="{BB962C8B-B14F-4D97-AF65-F5344CB8AC3E}">
        <p14:creationId xmlns:p14="http://schemas.microsoft.com/office/powerpoint/2010/main" val="1335355045"/>
      </p:ext>
    </p:extLst>
  </p:cSld>
  <p:clrMapOvr>
    <a:masterClrMapping/>
  </p:clrMapOvr>
  <mc:AlternateContent xmlns:mc="http://schemas.openxmlformats.org/markup-compatibility/2006" xmlns:p14="http://schemas.microsoft.com/office/powerpoint/2010/main">
    <mc:Choice Requires="p14">
      <p:transition spd="slow" p14:dur="2000" advTm="14801"/>
    </mc:Choice>
    <mc:Fallback xmlns="">
      <p:transition spd="slow" advTm="14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80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1620F92-7076-DE43-765F-99AAAD2D38B3}"/>
            </a:ext>
          </a:extLst>
        </p:cNvPr>
        <p:cNvGrpSpPr/>
        <p:nvPr/>
      </p:nvGrpSpPr>
      <p:grpSpPr>
        <a:xfrm>
          <a:off x="0" y="0"/>
          <a:ext cx="0" cy="0"/>
          <a:chOff x="0" y="0"/>
          <a:chExt cx="0" cy="0"/>
        </a:xfrm>
      </p:grpSpPr>
      <p:sp>
        <p:nvSpPr>
          <p:cNvPr id="1082" name="Freeform: Shape 1081">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84" name="Group 1083">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085" name="Freeform: Shape 1084">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6" name="Freeform: Shape 1085">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7" name="Freeform: Shape 1086">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088"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089"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90"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93" name="Freeform: Shape 1092">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095"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096"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97"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098"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99"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00"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101"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103" name="Rectangle 1102">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itle 1">
            <a:extLst>
              <a:ext uri="{FF2B5EF4-FFF2-40B4-BE49-F238E27FC236}">
                <a16:creationId xmlns:a16="http://schemas.microsoft.com/office/drawing/2014/main" id="{677F2D55-BAA7-BE89-E998-EAE08E54BC0C}"/>
              </a:ext>
            </a:extLst>
          </p:cNvPr>
          <p:cNvSpPr>
            <a:spLocks noGrp="1"/>
          </p:cNvSpPr>
          <p:nvPr>
            <p:ph type="title"/>
          </p:nvPr>
        </p:nvSpPr>
        <p:spPr>
          <a:xfrm>
            <a:off x="530352" y="1122363"/>
            <a:ext cx="4887206" cy="1978346"/>
          </a:xfrm>
        </p:spPr>
        <p:txBody>
          <a:bodyPr vert="horz" lIns="91440" tIns="45720" rIns="91440" bIns="45720" rtlCol="0" anchor="b">
            <a:normAutofit/>
          </a:bodyPr>
          <a:lstStyle/>
          <a:p>
            <a:r>
              <a:rPr lang="en-US" sz="4000"/>
              <a:t>Design Diagram 2</a:t>
            </a:r>
          </a:p>
        </p:txBody>
      </p:sp>
      <p:sp>
        <p:nvSpPr>
          <p:cNvPr id="1105" name="Freeform: Shape 1104">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7670"/>
            <a:ext cx="3129498" cy="888208"/>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07" name="Group 1106">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flipV="1">
            <a:off x="1701611" y="285553"/>
            <a:ext cx="886141" cy="802496"/>
            <a:chOff x="10948005" y="3272152"/>
            <a:chExt cx="868640" cy="786648"/>
          </a:xfrm>
          <a:solidFill>
            <a:schemeClr val="accent1"/>
          </a:solidFill>
        </p:grpSpPr>
        <p:sp>
          <p:nvSpPr>
            <p:cNvPr id="1108" name="Freeform: Shape 1107">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09" name="Freeform: Shape 1108">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10" name="Freeform: Shape 1109">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111"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112"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13"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16"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117"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118"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119"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20"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21"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122"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pic>
        <p:nvPicPr>
          <p:cNvPr id="1032" name="Picture 8">
            <a:extLst>
              <a:ext uri="{FF2B5EF4-FFF2-40B4-BE49-F238E27FC236}">
                <a16:creationId xmlns:a16="http://schemas.microsoft.com/office/drawing/2014/main" id="{2DB2AFE8-4B54-0C7A-8D16-5F079602329C}"/>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6070155" y="589788"/>
            <a:ext cx="5479678" cy="5678424"/>
          </a:xfrm>
          <a:prstGeom prst="rect">
            <a:avLst/>
          </a:prstGeom>
          <a:noFill/>
          <a:extLst>
            <a:ext uri="{909E8E84-426E-40DD-AFC4-6F175D3DCCD1}">
              <a14:hiddenFill xmlns:a14="http://schemas.microsoft.com/office/drawing/2010/main">
                <a:solidFill>
                  <a:srgbClr val="FFFFFF"/>
                </a:solidFill>
              </a14:hiddenFill>
            </a:ext>
          </a:extLst>
        </p:spPr>
      </p:pic>
      <p:pic>
        <p:nvPicPr>
          <p:cNvPr id="3" name="Recorded Sound">
            <a:hlinkClick r:id="" action="ppaction://media"/>
            <a:extLst>
              <a:ext uri="{FF2B5EF4-FFF2-40B4-BE49-F238E27FC236}">
                <a16:creationId xmlns:a16="http://schemas.microsoft.com/office/drawing/2014/main" id="{9A87DAFA-5699-E66C-573C-89274C5211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00550" y="6187334"/>
            <a:ext cx="609600" cy="609600"/>
          </a:xfrm>
          <a:prstGeom prst="rect">
            <a:avLst/>
          </a:prstGeom>
        </p:spPr>
      </p:pic>
    </p:spTree>
    <p:extLst>
      <p:ext uri="{BB962C8B-B14F-4D97-AF65-F5344CB8AC3E}">
        <p14:creationId xmlns:p14="http://schemas.microsoft.com/office/powerpoint/2010/main" val="1016511705"/>
      </p:ext>
    </p:extLst>
  </p:cSld>
  <p:clrMapOvr>
    <a:masterClrMapping/>
  </p:clrMapOvr>
  <mc:AlternateContent xmlns:mc="http://schemas.openxmlformats.org/markup-compatibility/2006" xmlns:p14="http://schemas.microsoft.com/office/powerpoint/2010/main">
    <mc:Choice Requires="p14">
      <p:transition spd="slow" p14:dur="2000" advTm="15226"/>
    </mc:Choice>
    <mc:Fallback xmlns="">
      <p:transition spd="slow" advTm="15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22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A26727-67A0-5D3E-BE61-6217EFCCDC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8EBE71-2D1E-41A5-1459-AF60442F97C5}"/>
              </a:ext>
            </a:extLst>
          </p:cNvPr>
          <p:cNvSpPr>
            <a:spLocks noGrp="1"/>
          </p:cNvSpPr>
          <p:nvPr>
            <p:ph type="title"/>
          </p:nvPr>
        </p:nvSpPr>
        <p:spPr/>
        <p:txBody>
          <a:bodyPr/>
          <a:lstStyle/>
          <a:p>
            <a:r>
              <a:rPr lang="en-US"/>
              <a:t>Major Project Constraints</a:t>
            </a:r>
          </a:p>
        </p:txBody>
      </p:sp>
      <p:sp>
        <p:nvSpPr>
          <p:cNvPr id="3" name="Content Placeholder 2">
            <a:extLst>
              <a:ext uri="{FF2B5EF4-FFF2-40B4-BE49-F238E27FC236}">
                <a16:creationId xmlns:a16="http://schemas.microsoft.com/office/drawing/2014/main" id="{11E60179-5926-CD50-1743-7BA11D73A5C6}"/>
              </a:ext>
            </a:extLst>
          </p:cNvPr>
          <p:cNvSpPr>
            <a:spLocks noGrp="1"/>
          </p:cNvSpPr>
          <p:nvPr>
            <p:ph idx="1"/>
          </p:nvPr>
        </p:nvSpPr>
        <p:spPr/>
        <p:txBody>
          <a:bodyPr>
            <a:normAutofit lnSpcReduction="10000"/>
          </a:bodyPr>
          <a:lstStyle/>
          <a:p>
            <a:r>
              <a:rPr lang="en-US" b="1"/>
              <a:t>Economics</a:t>
            </a:r>
          </a:p>
          <a:p>
            <a:r>
              <a:rPr lang="en-US"/>
              <a:t>Ensuring we use open-source assets and free tools as there is no budget</a:t>
            </a:r>
          </a:p>
          <a:p>
            <a:r>
              <a:rPr lang="en-US" b="1"/>
              <a:t>Professionalism</a:t>
            </a:r>
          </a:p>
          <a:p>
            <a:r>
              <a:rPr lang="en-US"/>
              <a:t>Ensuring we deliver a polished and functional game</a:t>
            </a:r>
          </a:p>
          <a:p>
            <a:r>
              <a:rPr lang="en-US" b="1"/>
              <a:t>Ethics</a:t>
            </a:r>
          </a:p>
          <a:p>
            <a:r>
              <a:rPr lang="en-US"/>
              <a:t>Ensuring the game is inclusive and accessible for a diverse audience</a:t>
            </a:r>
          </a:p>
          <a:p>
            <a:r>
              <a:rPr lang="en-US" b="1"/>
              <a:t>Legal</a:t>
            </a:r>
          </a:p>
          <a:p>
            <a:r>
              <a:rPr lang="en-US"/>
              <a:t>Ensuring the game does not infringe upon copyrights and proprietary mechanics</a:t>
            </a:r>
          </a:p>
        </p:txBody>
      </p:sp>
      <p:pic>
        <p:nvPicPr>
          <p:cNvPr id="30" name="Audio 29">
            <a:hlinkClick r:id="" action="ppaction://media"/>
            <a:extLst>
              <a:ext uri="{FF2B5EF4-FFF2-40B4-BE49-F238E27FC236}">
                <a16:creationId xmlns:a16="http://schemas.microsoft.com/office/drawing/2014/main" id="{94FB8A25-CE8D-3793-BBF6-3284B7EE5DF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59263189"/>
      </p:ext>
    </p:extLst>
  </p:cSld>
  <p:clrMapOvr>
    <a:masterClrMapping/>
  </p:clrMapOvr>
  <mc:AlternateContent xmlns:mc="http://schemas.openxmlformats.org/markup-compatibility/2006" xmlns:p14="http://schemas.microsoft.com/office/powerpoint/2010/main">
    <mc:Choice Requires="p14">
      <p:transition spd="slow" p14:dur="2000" advTm="23768"/>
    </mc:Choice>
    <mc:Fallback xmlns="">
      <p:transition spd="slow" advTm="23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46291-20FC-20F2-1D22-D54E030684C3}"/>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96DFB1E9-DA5E-4D51-5771-54C9A0E0A30B}"/>
              </a:ext>
            </a:extLst>
          </p:cNvPr>
          <p:cNvSpPr>
            <a:spLocks noGrp="1"/>
          </p:cNvSpPr>
          <p:nvPr>
            <p:ph idx="1"/>
          </p:nvPr>
        </p:nvSpPr>
        <p:spPr/>
        <p:txBody>
          <a:bodyPr/>
          <a:lstStyle/>
          <a:p>
            <a:r>
              <a:rPr lang="en-US" dirty="0"/>
              <a:t>Created the scene in Unity with characters, movement, enemies, and a User Interface.</a:t>
            </a:r>
          </a:p>
          <a:p>
            <a:r>
              <a:rPr lang="en-US" dirty="0"/>
              <a:t>We are making a working demo every week that expands our project and completes more of our objectives. </a:t>
            </a:r>
          </a:p>
          <a:p>
            <a:r>
              <a:rPr lang="en-US" dirty="0"/>
              <a:t>In order to complete our final demo for the expo we are prioritizing functionality of key features such as turn mechanics and random generation to complete our final deliverables.</a:t>
            </a:r>
          </a:p>
        </p:txBody>
      </p:sp>
    </p:spTree>
    <p:extLst>
      <p:ext uri="{BB962C8B-B14F-4D97-AF65-F5344CB8AC3E}">
        <p14:creationId xmlns:p14="http://schemas.microsoft.com/office/powerpoint/2010/main" val="2617284552"/>
      </p:ext>
    </p:extLst>
  </p:cSld>
  <p:clrMapOvr>
    <a:masterClrMapping/>
  </p:clrMapOvr>
</p:sld>
</file>

<file path=ppt/theme/theme1.xml><?xml version="1.0" encoding="utf-8"?>
<a:theme xmlns:a="http://schemas.openxmlformats.org/drawingml/2006/main" name="RocaVTI">
  <a:themeElements>
    <a:clrScheme name="Custom 101">
      <a:dk1>
        <a:sysClr val="windowText" lastClr="000000"/>
      </a:dk1>
      <a:lt1>
        <a:sysClr val="window" lastClr="FFFFFF"/>
      </a:lt1>
      <a:dk2>
        <a:srgbClr val="463443"/>
      </a:dk2>
      <a:lt2>
        <a:srgbClr val="F3F0E9"/>
      </a:lt2>
      <a:accent1>
        <a:srgbClr val="D45E5E"/>
      </a:accent1>
      <a:accent2>
        <a:srgbClr val="D49D8C"/>
      </a:accent2>
      <a:accent3>
        <a:srgbClr val="BF873A"/>
      </a:accent3>
      <a:accent4>
        <a:srgbClr val="C05050"/>
      </a:accent4>
      <a:accent5>
        <a:srgbClr val="A89F68"/>
      </a:accent5>
      <a:accent6>
        <a:srgbClr val="8F6B8A"/>
      </a:accent6>
      <a:hlink>
        <a:srgbClr val="D75681"/>
      </a:hlink>
      <a:folHlink>
        <a:srgbClr val="6C9D92"/>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TM03457464[[fn=Dividend]]</Template>
  <TotalTime>1516</TotalTime>
  <Words>430</Words>
  <Application>Microsoft Office PowerPoint</Application>
  <PresentationFormat>Widescreen</PresentationFormat>
  <Paragraphs>39</Paragraphs>
  <Slides>9</Slides>
  <Notes>2</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Aptos</vt:lpstr>
      <vt:lpstr>Arial</vt:lpstr>
      <vt:lpstr>Avenir Next LT Pro</vt:lpstr>
      <vt:lpstr>Avenir Next LT Pro Light</vt:lpstr>
      <vt:lpstr>Georgia Pro Semibold</vt:lpstr>
      <vt:lpstr>RocaVTI</vt:lpstr>
      <vt:lpstr>Dungeon Crawler</vt:lpstr>
      <vt:lpstr>Project Purpose and Goal Statements</vt:lpstr>
      <vt:lpstr>Intellectual Merits</vt:lpstr>
      <vt:lpstr>User Stories</vt:lpstr>
      <vt:lpstr>Design Diagram 0</vt:lpstr>
      <vt:lpstr>Design Diagram 1</vt:lpstr>
      <vt:lpstr>Design Diagram 2</vt:lpstr>
      <vt:lpstr>Major Project Constraints</vt:lpstr>
      <vt:lpstr>Results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Schnee, MJ (schneema)</dc:creator>
  <cp:lastModifiedBy>Bryant, Nick (bryantno)</cp:lastModifiedBy>
  <cp:revision>3</cp:revision>
  <dcterms:created xsi:type="dcterms:W3CDTF">2024-10-24T14:00:19Z</dcterms:created>
  <dcterms:modified xsi:type="dcterms:W3CDTF">2025-02-17T23:52:03Z</dcterms:modified>
</cp:coreProperties>
</file>

<file path=docProps/thumbnail.jpeg>
</file>